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 id="273" r:id="rId4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Poppins" charset="1" panose="00000500000000000000"/>
      <p:regular r:id="rId14"/>
    </p:embeddedFont>
    <p:embeddedFont>
      <p:font typeface="Poppins Bold" charset="1" panose="00000800000000000000"/>
      <p:regular r:id="rId15"/>
    </p:embeddedFont>
    <p:embeddedFont>
      <p:font typeface="Poppins Italics" charset="1" panose="00000500000000000000"/>
      <p:regular r:id="rId16"/>
    </p:embeddedFont>
    <p:embeddedFont>
      <p:font typeface="Poppins Bold Italics" charset="1" panose="00000800000000000000"/>
      <p:regular r:id="rId17"/>
    </p:embeddedFont>
    <p:embeddedFont>
      <p:font typeface="Poppins Thin" charset="1" panose="00000300000000000000"/>
      <p:regular r:id="rId18"/>
    </p:embeddedFont>
    <p:embeddedFont>
      <p:font typeface="Poppins Thin Italics" charset="1" panose="00000300000000000000"/>
      <p:regular r:id="rId19"/>
    </p:embeddedFont>
    <p:embeddedFont>
      <p:font typeface="Poppins Extra-Light" charset="1" panose="00000300000000000000"/>
      <p:regular r:id="rId20"/>
    </p:embeddedFont>
    <p:embeddedFont>
      <p:font typeface="Poppins Extra-Light Italics" charset="1" panose="00000300000000000000"/>
      <p:regular r:id="rId21"/>
    </p:embeddedFont>
    <p:embeddedFont>
      <p:font typeface="Poppins Light" charset="1" panose="00000400000000000000"/>
      <p:regular r:id="rId22"/>
    </p:embeddedFont>
    <p:embeddedFont>
      <p:font typeface="Poppins Light Italics" charset="1" panose="00000400000000000000"/>
      <p:regular r:id="rId23"/>
    </p:embeddedFont>
    <p:embeddedFont>
      <p:font typeface="Poppins Medium" charset="1" panose="00000600000000000000"/>
      <p:regular r:id="rId24"/>
    </p:embeddedFont>
    <p:embeddedFont>
      <p:font typeface="Poppins Medium Italics" charset="1" panose="00000600000000000000"/>
      <p:regular r:id="rId25"/>
    </p:embeddedFont>
    <p:embeddedFont>
      <p:font typeface="Poppins Semi-Bold" charset="1" panose="00000700000000000000"/>
      <p:regular r:id="rId26"/>
    </p:embeddedFont>
    <p:embeddedFont>
      <p:font typeface="Poppins Semi-Bold Italics" charset="1" panose="00000700000000000000"/>
      <p:regular r:id="rId27"/>
    </p:embeddedFont>
    <p:embeddedFont>
      <p:font typeface="Poppins Ultra-Bold" charset="1" panose="00000900000000000000"/>
      <p:regular r:id="rId28"/>
    </p:embeddedFont>
    <p:embeddedFont>
      <p:font typeface="Poppins Ultra-Bold Italics" charset="1" panose="00000900000000000000"/>
      <p:regular r:id="rId29"/>
    </p:embeddedFont>
    <p:embeddedFont>
      <p:font typeface="Poppins Heavy" charset="1" panose="00000A00000000000000"/>
      <p:regular r:id="rId30"/>
    </p:embeddedFont>
    <p:embeddedFont>
      <p:font typeface="Poppins Heavy Italics" charset="1" panose="00000A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46" Target="slides/slide15.xml" Type="http://schemas.openxmlformats.org/officeDocument/2006/relationships/slide"/><Relationship Id="rId47" Target="slides/slide16.xml" Type="http://schemas.openxmlformats.org/officeDocument/2006/relationships/slide"/><Relationship Id="rId48" Target="slides/slide17.xml" Type="http://schemas.openxmlformats.org/officeDocument/2006/relationships/slide"/><Relationship Id="rId49" Target="slides/slide18.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true" flipV="false" rot="-4319139">
            <a:off x="1264701" y="-2387776"/>
            <a:ext cx="14853376" cy="15352326"/>
          </a:xfrm>
          <a:custGeom>
            <a:avLst/>
            <a:gdLst/>
            <a:ahLst/>
            <a:cxnLst/>
            <a:rect r="r" b="b" t="t" l="l"/>
            <a:pathLst>
              <a:path h="15352326" w="14853376">
                <a:moveTo>
                  <a:pt x="14853376" y="0"/>
                </a:moveTo>
                <a:lnTo>
                  <a:pt x="0" y="0"/>
                </a:lnTo>
                <a:lnTo>
                  <a:pt x="0" y="15352327"/>
                </a:lnTo>
                <a:lnTo>
                  <a:pt x="14853376" y="15352327"/>
                </a:lnTo>
                <a:lnTo>
                  <a:pt x="14853376" y="0"/>
                </a:lnTo>
                <a:close/>
              </a:path>
            </a:pathLst>
          </a:custGeom>
          <a:blipFill>
            <a:blip r:embed="rId2"/>
            <a:stretch>
              <a:fillRect l="0" t="0" r="0" b="0"/>
            </a:stretch>
          </a:blipFill>
        </p:spPr>
      </p:sp>
      <p:sp>
        <p:nvSpPr>
          <p:cNvPr name="AutoShape 3" id="3"/>
          <p:cNvSpPr/>
          <p:nvPr/>
        </p:nvSpPr>
        <p:spPr>
          <a:xfrm>
            <a:off x="1028699" y="5293150"/>
            <a:ext cx="16230600" cy="4762"/>
          </a:xfrm>
          <a:prstGeom prst="line">
            <a:avLst/>
          </a:prstGeom>
          <a:ln cap="flat" w="9525">
            <a:solidFill>
              <a:srgbClr val="000000"/>
            </a:solidFill>
            <a:prstDash val="solid"/>
            <a:headEnd type="none" len="sm" w="sm"/>
            <a:tailEnd type="none" len="sm" w="sm"/>
          </a:ln>
        </p:spPr>
      </p:sp>
      <p:sp>
        <p:nvSpPr>
          <p:cNvPr name="Freeform 4" id="4"/>
          <p:cNvSpPr/>
          <p:nvPr/>
        </p:nvSpPr>
        <p:spPr>
          <a:xfrm flipH="false" flipV="false" rot="0">
            <a:off x="1028699" y="3572375"/>
            <a:ext cx="13910564" cy="1298685"/>
          </a:xfrm>
          <a:custGeom>
            <a:avLst/>
            <a:gdLst/>
            <a:ahLst/>
            <a:cxnLst/>
            <a:rect r="r" b="b" t="t" l="l"/>
            <a:pathLst>
              <a:path h="1298685" w="13910564">
                <a:moveTo>
                  <a:pt x="0" y="0"/>
                </a:moveTo>
                <a:lnTo>
                  <a:pt x="13910564" y="0"/>
                </a:lnTo>
                <a:lnTo>
                  <a:pt x="13910564" y="1298686"/>
                </a:lnTo>
                <a:lnTo>
                  <a:pt x="0" y="1298686"/>
                </a:lnTo>
                <a:lnTo>
                  <a:pt x="0" y="0"/>
                </a:lnTo>
                <a:close/>
              </a:path>
            </a:pathLst>
          </a:custGeom>
          <a:blipFill>
            <a:blip r:embed="rId3"/>
            <a:stretch>
              <a:fillRect l="0" t="0" r="0" b="0"/>
            </a:stretch>
          </a:blipFill>
        </p:spPr>
      </p:sp>
      <p:sp>
        <p:nvSpPr>
          <p:cNvPr name="TextBox 5" id="5"/>
          <p:cNvSpPr txBox="true"/>
          <p:nvPr/>
        </p:nvSpPr>
        <p:spPr>
          <a:xfrm rot="0">
            <a:off x="1028700" y="5664625"/>
            <a:ext cx="8406815" cy="557198"/>
          </a:xfrm>
          <a:prstGeom prst="rect">
            <a:avLst/>
          </a:prstGeom>
        </p:spPr>
        <p:txBody>
          <a:bodyPr anchor="t" rtlCol="false" tIns="0" lIns="0" bIns="0" rIns="0">
            <a:spAutoFit/>
          </a:bodyPr>
          <a:lstStyle/>
          <a:p>
            <a:pPr>
              <a:lnSpc>
                <a:spcPts val="4593"/>
              </a:lnSpc>
            </a:pPr>
            <a:r>
              <a:rPr lang="en-US" sz="3281">
                <a:solidFill>
                  <a:srgbClr val="000000"/>
                </a:solidFill>
                <a:latin typeface="DM Sans Bold"/>
              </a:rPr>
              <a:t>Mustafa Hıncal</a:t>
            </a:r>
          </a:p>
        </p:txBody>
      </p:sp>
      <p:sp>
        <p:nvSpPr>
          <p:cNvPr name="TextBox 6" id="6"/>
          <p:cNvSpPr txBox="true"/>
          <p:nvPr/>
        </p:nvSpPr>
        <p:spPr>
          <a:xfrm rot="0">
            <a:off x="1028699" y="6283884"/>
            <a:ext cx="8406815" cy="557198"/>
          </a:xfrm>
          <a:prstGeom prst="rect">
            <a:avLst/>
          </a:prstGeom>
        </p:spPr>
        <p:txBody>
          <a:bodyPr anchor="t" rtlCol="false" tIns="0" lIns="0" bIns="0" rIns="0">
            <a:spAutoFit/>
          </a:bodyPr>
          <a:lstStyle/>
          <a:p>
            <a:pPr>
              <a:lnSpc>
                <a:spcPts val="4593"/>
              </a:lnSpc>
            </a:pPr>
            <a:r>
              <a:rPr lang="en-US" sz="3281">
                <a:solidFill>
                  <a:srgbClr val="000000"/>
                </a:solidFill>
                <a:latin typeface="DM Sans Bold"/>
              </a:rPr>
              <a:t>Görkem Rıdvan Arık</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647130" cy="10287000"/>
          </a:xfrm>
          <a:custGeom>
            <a:avLst/>
            <a:gdLst/>
            <a:ahLst/>
            <a:cxnLst/>
            <a:rect r="r" b="b" t="t" l="l"/>
            <a:pathLst>
              <a:path h="10287000" w="18647130">
                <a:moveTo>
                  <a:pt x="0" y="0"/>
                </a:moveTo>
                <a:lnTo>
                  <a:pt x="18647130" y="0"/>
                </a:lnTo>
                <a:lnTo>
                  <a:pt x="18647130" y="10287000"/>
                </a:lnTo>
                <a:lnTo>
                  <a:pt x="0" y="10287000"/>
                </a:lnTo>
                <a:lnTo>
                  <a:pt x="0" y="0"/>
                </a:lnTo>
                <a:close/>
              </a:path>
            </a:pathLst>
          </a:custGeom>
          <a:blipFill>
            <a:blip r:embed="rId2"/>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549061" cy="10287000"/>
          </a:xfrm>
          <a:custGeom>
            <a:avLst/>
            <a:gdLst/>
            <a:ahLst/>
            <a:cxnLst/>
            <a:rect r="r" b="b" t="t" l="l"/>
            <a:pathLst>
              <a:path h="10287000" w="18549061">
                <a:moveTo>
                  <a:pt x="0" y="0"/>
                </a:moveTo>
                <a:lnTo>
                  <a:pt x="18549061" y="0"/>
                </a:lnTo>
                <a:lnTo>
                  <a:pt x="18549061" y="10287000"/>
                </a:lnTo>
                <a:lnTo>
                  <a:pt x="0" y="10287000"/>
                </a:lnTo>
                <a:lnTo>
                  <a:pt x="0" y="0"/>
                </a:lnTo>
                <a:close/>
              </a:path>
            </a:pathLst>
          </a:custGeom>
          <a:blipFill>
            <a:blip r:embed="rId2"/>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619005" cy="10287000"/>
          </a:xfrm>
          <a:custGeom>
            <a:avLst/>
            <a:gdLst/>
            <a:ahLst/>
            <a:cxnLst/>
            <a:rect r="r" b="b" t="t" l="l"/>
            <a:pathLst>
              <a:path h="10287000" w="18619005">
                <a:moveTo>
                  <a:pt x="0" y="0"/>
                </a:moveTo>
                <a:lnTo>
                  <a:pt x="18619005" y="0"/>
                </a:lnTo>
                <a:lnTo>
                  <a:pt x="18619005" y="10287000"/>
                </a:lnTo>
                <a:lnTo>
                  <a:pt x="0" y="10287000"/>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549061" cy="10287000"/>
          </a:xfrm>
          <a:custGeom>
            <a:avLst/>
            <a:gdLst/>
            <a:ahLst/>
            <a:cxnLst/>
            <a:rect r="r" b="b" t="t" l="l"/>
            <a:pathLst>
              <a:path h="10287000" w="18549061">
                <a:moveTo>
                  <a:pt x="0" y="0"/>
                </a:moveTo>
                <a:lnTo>
                  <a:pt x="18549061" y="0"/>
                </a:lnTo>
                <a:lnTo>
                  <a:pt x="18549061" y="10287000"/>
                </a:lnTo>
                <a:lnTo>
                  <a:pt x="0" y="10287000"/>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604974" cy="10287000"/>
          </a:xfrm>
          <a:custGeom>
            <a:avLst/>
            <a:gdLst/>
            <a:ahLst/>
            <a:cxnLst/>
            <a:rect r="r" b="b" t="t" l="l"/>
            <a:pathLst>
              <a:path h="10287000" w="18604974">
                <a:moveTo>
                  <a:pt x="0" y="0"/>
                </a:moveTo>
                <a:lnTo>
                  <a:pt x="18604974" y="0"/>
                </a:lnTo>
                <a:lnTo>
                  <a:pt x="18604974" y="10287000"/>
                </a:lnTo>
                <a:lnTo>
                  <a:pt x="0" y="10287000"/>
                </a:lnTo>
                <a:lnTo>
                  <a:pt x="0" y="0"/>
                </a:lnTo>
                <a:close/>
              </a:path>
            </a:pathLst>
          </a:custGeom>
          <a:blipFill>
            <a:blip r:embed="rId2"/>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784173" cy="10287000"/>
          </a:xfrm>
          <a:custGeom>
            <a:avLst/>
            <a:gdLst/>
            <a:ahLst/>
            <a:cxnLst/>
            <a:rect r="r" b="b" t="t" l="l"/>
            <a:pathLst>
              <a:path h="10287000" w="18784173">
                <a:moveTo>
                  <a:pt x="0" y="0"/>
                </a:moveTo>
                <a:lnTo>
                  <a:pt x="18784173" y="0"/>
                </a:lnTo>
                <a:lnTo>
                  <a:pt x="18784173" y="10287000"/>
                </a:lnTo>
                <a:lnTo>
                  <a:pt x="0" y="10287000"/>
                </a:lnTo>
                <a:lnTo>
                  <a:pt x="0" y="0"/>
                </a:lnTo>
                <a:close/>
              </a:path>
            </a:pathLst>
          </a:custGeom>
          <a:blipFill>
            <a:blip r:embed="rId2"/>
            <a:stretch>
              <a:fillRect l="0" t="-14125"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563008" cy="10287000"/>
          </a:xfrm>
          <a:custGeom>
            <a:avLst/>
            <a:gdLst/>
            <a:ahLst/>
            <a:cxnLst/>
            <a:rect r="r" b="b" t="t" l="l"/>
            <a:pathLst>
              <a:path h="10287000" w="18563008">
                <a:moveTo>
                  <a:pt x="0" y="0"/>
                </a:moveTo>
                <a:lnTo>
                  <a:pt x="18563008" y="0"/>
                </a:lnTo>
                <a:lnTo>
                  <a:pt x="18563008" y="10287000"/>
                </a:lnTo>
                <a:lnTo>
                  <a:pt x="0" y="10287000"/>
                </a:lnTo>
                <a:lnTo>
                  <a:pt x="0" y="0"/>
                </a:lnTo>
                <a:close/>
              </a:path>
            </a:pathLst>
          </a:custGeom>
          <a:blipFill>
            <a:blip r:embed="rId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619005" cy="10287000"/>
          </a:xfrm>
          <a:custGeom>
            <a:avLst/>
            <a:gdLst/>
            <a:ahLst/>
            <a:cxnLst/>
            <a:rect r="r" b="b" t="t" l="l"/>
            <a:pathLst>
              <a:path h="10287000" w="18619005">
                <a:moveTo>
                  <a:pt x="0" y="0"/>
                </a:moveTo>
                <a:lnTo>
                  <a:pt x="18619005" y="0"/>
                </a:lnTo>
                <a:lnTo>
                  <a:pt x="18619005" y="10287000"/>
                </a:lnTo>
                <a:lnTo>
                  <a:pt x="0" y="10287000"/>
                </a:lnTo>
                <a:lnTo>
                  <a:pt x="0" y="0"/>
                </a:lnTo>
                <a:close/>
              </a:path>
            </a:pathLst>
          </a:custGeom>
          <a:blipFill>
            <a:blip r:embed="rId2"/>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true" flipV="false" rot="-4319139">
            <a:off x="1717312" y="-2337758"/>
            <a:ext cx="14853376" cy="15352326"/>
          </a:xfrm>
          <a:custGeom>
            <a:avLst/>
            <a:gdLst/>
            <a:ahLst/>
            <a:cxnLst/>
            <a:rect r="r" b="b" t="t" l="l"/>
            <a:pathLst>
              <a:path h="15352326" w="14853376">
                <a:moveTo>
                  <a:pt x="14853376" y="0"/>
                </a:moveTo>
                <a:lnTo>
                  <a:pt x="0" y="0"/>
                </a:lnTo>
                <a:lnTo>
                  <a:pt x="0" y="15352327"/>
                </a:lnTo>
                <a:lnTo>
                  <a:pt x="14853376" y="15352327"/>
                </a:lnTo>
                <a:lnTo>
                  <a:pt x="14853376" y="0"/>
                </a:lnTo>
                <a:close/>
              </a:path>
            </a:pathLst>
          </a:custGeom>
          <a:blipFill>
            <a:blip r:embed="rId2"/>
            <a:stretch>
              <a:fillRect l="0" t="0" r="0" b="0"/>
            </a:stretch>
          </a:blipFill>
        </p:spPr>
      </p:sp>
      <p:sp>
        <p:nvSpPr>
          <p:cNvPr name="TextBox 3" id="3"/>
          <p:cNvSpPr txBox="true"/>
          <p:nvPr/>
        </p:nvSpPr>
        <p:spPr>
          <a:xfrm rot="0">
            <a:off x="1276956" y="4474805"/>
            <a:ext cx="16132399" cy="863600"/>
          </a:xfrm>
          <a:prstGeom prst="rect">
            <a:avLst/>
          </a:prstGeom>
        </p:spPr>
        <p:txBody>
          <a:bodyPr anchor="t" rtlCol="false" tIns="0" lIns="0" bIns="0" rIns="0">
            <a:spAutoFit/>
          </a:bodyPr>
          <a:lstStyle/>
          <a:p>
            <a:pPr algn="ctr">
              <a:lnSpc>
                <a:spcPts val="7000"/>
              </a:lnSpc>
              <a:spcBef>
                <a:spcPct val="0"/>
              </a:spcBef>
            </a:pPr>
            <a:r>
              <a:rPr lang="en-US" sz="5000">
                <a:solidFill>
                  <a:srgbClr val="000000"/>
                </a:solidFill>
                <a:latin typeface="DM Sans Bold"/>
              </a:rPr>
              <a:t>Dinlediğiniz için Teşekkürler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11058959" y="5574540"/>
            <a:ext cx="8291788" cy="8229600"/>
          </a:xfrm>
          <a:custGeom>
            <a:avLst/>
            <a:gdLst/>
            <a:ahLst/>
            <a:cxnLst/>
            <a:rect r="r" b="b" t="t" l="l"/>
            <a:pathLst>
              <a:path h="8229600" w="8291788">
                <a:moveTo>
                  <a:pt x="0" y="0"/>
                </a:moveTo>
                <a:lnTo>
                  <a:pt x="8291788" y="0"/>
                </a:lnTo>
                <a:lnTo>
                  <a:pt x="8291788" y="8229600"/>
                </a:lnTo>
                <a:lnTo>
                  <a:pt x="0" y="8229600"/>
                </a:lnTo>
                <a:lnTo>
                  <a:pt x="0" y="0"/>
                </a:lnTo>
                <a:close/>
              </a:path>
            </a:pathLst>
          </a:custGeom>
          <a:blipFill>
            <a:blip r:embed="rId2"/>
            <a:stretch>
              <a:fillRect l="0" t="0" r="0" b="0"/>
            </a:stretch>
          </a:blipFill>
        </p:spPr>
      </p:sp>
      <p:sp>
        <p:nvSpPr>
          <p:cNvPr name="TextBox 3" id="3"/>
          <p:cNvSpPr txBox="true"/>
          <p:nvPr/>
        </p:nvSpPr>
        <p:spPr>
          <a:xfrm rot="0">
            <a:off x="1126901" y="2774592"/>
            <a:ext cx="16132399" cy="4622009"/>
          </a:xfrm>
          <a:prstGeom prst="rect">
            <a:avLst/>
          </a:prstGeom>
        </p:spPr>
        <p:txBody>
          <a:bodyPr anchor="t" rtlCol="false" tIns="0" lIns="0" bIns="0" rIns="0">
            <a:spAutoFit/>
          </a:bodyPr>
          <a:lstStyle/>
          <a:p>
            <a:pPr algn="ctr">
              <a:lnSpc>
                <a:spcPts val="4593"/>
              </a:lnSpc>
              <a:spcBef>
                <a:spcPct val="0"/>
              </a:spcBef>
            </a:pPr>
            <a:r>
              <a:rPr lang="en-US" sz="3281">
                <a:solidFill>
                  <a:srgbClr val="000000"/>
                </a:solidFill>
                <a:latin typeface="DM Sans Bold"/>
              </a:rPr>
              <a:t>SummarEase, görüşmeleri, toplantıları ve iş görüşmelerini metin formatına dönüştürüp istenilen bilgilere odaklanarak özetleyen bir uygulamadır. İş dünyasındaki yoğun bilgi akışını yönetmek için tasarlanan bu uygulama, her türlü etkileşimi metin haline getirir ve kullanıcıların istedikleri bilgilere odaklanarak özetler. Kullanıcı dostu arayüzü ve MAIN, karmaşık metinlerin hızlıca anlaşılmasını ve önemli bilgilerin çıkarılmasını sağlar. Ayrıca, belirli anahtar kelimelerle ilişkilendirilmiş etiketler kullanılarak ilgili konularda istatistiksel bilgiler de sunabilir.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357386" y="0"/>
            <a:ext cx="9573228" cy="10287000"/>
          </a:xfrm>
          <a:custGeom>
            <a:avLst/>
            <a:gdLst/>
            <a:ahLst/>
            <a:cxnLst/>
            <a:rect r="r" b="b" t="t" l="l"/>
            <a:pathLst>
              <a:path h="10287000" w="9573228">
                <a:moveTo>
                  <a:pt x="0" y="0"/>
                </a:moveTo>
                <a:lnTo>
                  <a:pt x="9573228" y="0"/>
                </a:lnTo>
                <a:lnTo>
                  <a:pt x="9573228" y="10287000"/>
                </a:lnTo>
                <a:lnTo>
                  <a:pt x="0" y="10287000"/>
                </a:lnTo>
                <a:lnTo>
                  <a:pt x="0" y="0"/>
                </a:lnTo>
                <a:close/>
              </a:path>
            </a:pathLst>
          </a:custGeom>
          <a:blipFill>
            <a:blip r:embed="rId2"/>
            <a:stretch>
              <a:fillRect l="0" t="0" r="0" b="-3645"/>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11058959" y="5574540"/>
            <a:ext cx="8291788" cy="8229600"/>
          </a:xfrm>
          <a:custGeom>
            <a:avLst/>
            <a:gdLst/>
            <a:ahLst/>
            <a:cxnLst/>
            <a:rect r="r" b="b" t="t" l="l"/>
            <a:pathLst>
              <a:path h="8229600" w="8291788">
                <a:moveTo>
                  <a:pt x="0" y="0"/>
                </a:moveTo>
                <a:lnTo>
                  <a:pt x="8291788" y="0"/>
                </a:lnTo>
                <a:lnTo>
                  <a:pt x="8291788" y="8229600"/>
                </a:lnTo>
                <a:lnTo>
                  <a:pt x="0" y="8229600"/>
                </a:lnTo>
                <a:lnTo>
                  <a:pt x="0" y="0"/>
                </a:lnTo>
                <a:close/>
              </a:path>
            </a:pathLst>
          </a:custGeom>
          <a:blipFill>
            <a:blip r:embed="rId2"/>
            <a:stretch>
              <a:fillRect l="0" t="0" r="0" b="0"/>
            </a:stretch>
          </a:blipFill>
        </p:spPr>
      </p:sp>
      <p:sp>
        <p:nvSpPr>
          <p:cNvPr name="TextBox 3" id="3"/>
          <p:cNvSpPr txBox="true"/>
          <p:nvPr/>
        </p:nvSpPr>
        <p:spPr>
          <a:xfrm rot="0">
            <a:off x="1126901" y="3447782"/>
            <a:ext cx="16132399" cy="3012679"/>
          </a:xfrm>
          <a:prstGeom prst="rect">
            <a:avLst/>
          </a:prstGeom>
        </p:spPr>
        <p:txBody>
          <a:bodyPr anchor="t" rtlCol="false" tIns="0" lIns="0" bIns="0" rIns="0">
            <a:spAutoFit/>
          </a:bodyPr>
          <a:lstStyle/>
          <a:p>
            <a:pPr algn="ctr">
              <a:lnSpc>
                <a:spcPts val="5599"/>
              </a:lnSpc>
            </a:pPr>
            <a:r>
              <a:rPr lang="en-US" sz="3999">
                <a:solidFill>
                  <a:srgbClr val="000000"/>
                </a:solidFill>
                <a:latin typeface="DM Sans Bold"/>
              </a:rPr>
              <a:t>İnovasyon</a:t>
            </a:r>
          </a:p>
          <a:p>
            <a:pPr algn="ctr">
              <a:lnSpc>
                <a:spcPts val="4593"/>
              </a:lnSpc>
              <a:spcBef>
                <a:spcPct val="0"/>
              </a:spcBef>
            </a:pPr>
            <a:r>
              <a:rPr lang="en-US" sz="3281">
                <a:solidFill>
                  <a:srgbClr val="000000"/>
                </a:solidFill>
                <a:latin typeface="DM Sans"/>
              </a:rPr>
              <a:t>Diğer özetleme araçlarının aksine, kullanıcıların isteklerine göre özetlemeyi yönlendirir ve etiketleme özelliği ile özetlere istatistiksel açıklamalar ekler. Bu özellikler, kullanıcıların özetleme sürecini daha kişiselleştirilmiş hale getirirken, aynı zamanda metinlerin daha derinlemesine analizini ve anlaşılmasını sağlar.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11058959" y="5574540"/>
            <a:ext cx="8291788" cy="8229600"/>
          </a:xfrm>
          <a:custGeom>
            <a:avLst/>
            <a:gdLst/>
            <a:ahLst/>
            <a:cxnLst/>
            <a:rect r="r" b="b" t="t" l="l"/>
            <a:pathLst>
              <a:path h="8229600" w="8291788">
                <a:moveTo>
                  <a:pt x="0" y="0"/>
                </a:moveTo>
                <a:lnTo>
                  <a:pt x="8291788" y="0"/>
                </a:lnTo>
                <a:lnTo>
                  <a:pt x="8291788" y="8229600"/>
                </a:lnTo>
                <a:lnTo>
                  <a:pt x="0" y="8229600"/>
                </a:lnTo>
                <a:lnTo>
                  <a:pt x="0" y="0"/>
                </a:lnTo>
                <a:close/>
              </a:path>
            </a:pathLst>
          </a:custGeom>
          <a:blipFill>
            <a:blip r:embed="rId2"/>
            <a:stretch>
              <a:fillRect l="0" t="0" r="0" b="0"/>
            </a:stretch>
          </a:blipFill>
        </p:spPr>
      </p:sp>
      <p:sp>
        <p:nvSpPr>
          <p:cNvPr name="TextBox 3" id="3"/>
          <p:cNvSpPr txBox="true"/>
          <p:nvPr/>
        </p:nvSpPr>
        <p:spPr>
          <a:xfrm rot="0">
            <a:off x="1126901" y="4180085"/>
            <a:ext cx="16132399" cy="1850629"/>
          </a:xfrm>
          <a:prstGeom prst="rect">
            <a:avLst/>
          </a:prstGeom>
        </p:spPr>
        <p:txBody>
          <a:bodyPr anchor="t" rtlCol="false" tIns="0" lIns="0" bIns="0" rIns="0">
            <a:spAutoFit/>
          </a:bodyPr>
          <a:lstStyle/>
          <a:p>
            <a:pPr algn="ctr">
              <a:lnSpc>
                <a:spcPts val="5599"/>
              </a:lnSpc>
            </a:pPr>
            <a:r>
              <a:rPr lang="en-US" sz="3999">
                <a:solidFill>
                  <a:srgbClr val="000000"/>
                </a:solidFill>
                <a:latin typeface="DM Sans Bold"/>
              </a:rPr>
              <a:t>Uygulanabilirlik</a:t>
            </a:r>
          </a:p>
          <a:p>
            <a:pPr algn="ctr">
              <a:lnSpc>
                <a:spcPts val="4593"/>
              </a:lnSpc>
              <a:spcBef>
                <a:spcPct val="0"/>
              </a:spcBef>
            </a:pPr>
            <a:r>
              <a:rPr lang="en-US" sz="3281">
                <a:solidFill>
                  <a:srgbClr val="000000"/>
                </a:solidFill>
                <a:latin typeface="DM Sans"/>
              </a:rPr>
              <a:t>Havelsan</a:t>
            </a:r>
            <a:r>
              <a:rPr lang="en-US" sz="3281">
                <a:solidFill>
                  <a:srgbClr val="000000"/>
                </a:solidFill>
                <a:latin typeface="DM Sans Bold"/>
              </a:rPr>
              <a:t> </a:t>
            </a:r>
            <a:r>
              <a:rPr lang="en-US" sz="3281">
                <a:solidFill>
                  <a:srgbClr val="000000"/>
                </a:solidFill>
                <a:latin typeface="DM Sans"/>
              </a:rPr>
              <a:t>MAIN’nin kaynakları ve yetenekleri doğrultusunda, gerekli altyapı ve kaynaklar sağlanabilir ve SummarEase teknik olarak uygulanabilir hale getirilebilir. </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EFBF5"/>
        </a:solidFill>
      </p:bgPr>
    </p:bg>
    <p:spTree>
      <p:nvGrpSpPr>
        <p:cNvPr id="1" name=""/>
        <p:cNvGrpSpPr/>
        <p:nvPr/>
      </p:nvGrpSpPr>
      <p:grpSpPr>
        <a:xfrm>
          <a:off x="0" y="0"/>
          <a:ext cx="0" cy="0"/>
          <a:chOff x="0" y="0"/>
          <a:chExt cx="0" cy="0"/>
        </a:xfrm>
      </p:grpSpPr>
      <p:sp>
        <p:nvSpPr>
          <p:cNvPr name="TextBox 2" id="2"/>
          <p:cNvSpPr txBox="true"/>
          <p:nvPr/>
        </p:nvSpPr>
        <p:spPr>
          <a:xfrm rot="0">
            <a:off x="1255690" y="3599060"/>
            <a:ext cx="16132399" cy="3012679"/>
          </a:xfrm>
          <a:prstGeom prst="rect">
            <a:avLst/>
          </a:prstGeom>
        </p:spPr>
        <p:txBody>
          <a:bodyPr anchor="t" rtlCol="false" tIns="0" lIns="0" bIns="0" rIns="0">
            <a:spAutoFit/>
          </a:bodyPr>
          <a:lstStyle/>
          <a:p>
            <a:pPr algn="ctr">
              <a:lnSpc>
                <a:spcPts val="5599"/>
              </a:lnSpc>
            </a:pPr>
            <a:r>
              <a:rPr lang="en-US" sz="3999">
                <a:solidFill>
                  <a:srgbClr val="000000"/>
                </a:solidFill>
                <a:latin typeface="DM Sans Bold"/>
              </a:rPr>
              <a:t>Etki</a:t>
            </a:r>
          </a:p>
          <a:p>
            <a:pPr algn="ctr">
              <a:lnSpc>
                <a:spcPts val="4593"/>
              </a:lnSpc>
              <a:spcBef>
                <a:spcPct val="0"/>
              </a:spcBef>
            </a:pPr>
            <a:r>
              <a:rPr lang="en-US" sz="3281">
                <a:solidFill>
                  <a:srgbClr val="000000"/>
                </a:solidFill>
                <a:latin typeface="DM Sans"/>
              </a:rPr>
              <a:t>SummarEase'in potansiyel faydaları, şirketlerin ve müşterilerin bilgi yönetimi süreçlerini önemli ölçüde geliştirme potansiyeline sahiptir. Çeşitli sektörlerdeki şirketlerin ve müşterilerin bilgi yönetimi süreçlerini geliştirmesi beklenen çok yönlü bir çözümdür.</a:t>
            </a:r>
          </a:p>
        </p:txBody>
      </p:sp>
      <p:grpSp>
        <p:nvGrpSpPr>
          <p:cNvPr name="Group 3" id="3"/>
          <p:cNvGrpSpPr/>
          <p:nvPr/>
        </p:nvGrpSpPr>
        <p:grpSpPr>
          <a:xfrm rot="0">
            <a:off x="10355362" y="7629192"/>
            <a:ext cx="3796910" cy="1629108"/>
            <a:chOff x="0" y="0"/>
            <a:chExt cx="875936" cy="375831"/>
          </a:xfrm>
        </p:grpSpPr>
        <p:sp>
          <p:nvSpPr>
            <p:cNvPr name="Freeform 4" id="4"/>
            <p:cNvSpPr/>
            <p:nvPr/>
          </p:nvSpPr>
          <p:spPr>
            <a:xfrm flipH="false" flipV="false" rot="0">
              <a:off x="0" y="0"/>
              <a:ext cx="875936" cy="375831"/>
            </a:xfrm>
            <a:custGeom>
              <a:avLst/>
              <a:gdLst/>
              <a:ahLst/>
              <a:cxnLst/>
              <a:rect r="r" b="b" t="t" l="l"/>
              <a:pathLst>
                <a:path h="375831" w="875936">
                  <a:moveTo>
                    <a:pt x="0" y="0"/>
                  </a:moveTo>
                  <a:lnTo>
                    <a:pt x="875936" y="0"/>
                  </a:lnTo>
                  <a:lnTo>
                    <a:pt x="875936" y="375831"/>
                  </a:lnTo>
                  <a:lnTo>
                    <a:pt x="0" y="375831"/>
                  </a:lnTo>
                  <a:close/>
                </a:path>
              </a:pathLst>
            </a:custGeom>
            <a:solidFill>
              <a:srgbClr val="D9D9D9"/>
            </a:solidFill>
          </p:spPr>
        </p:sp>
        <p:sp>
          <p:nvSpPr>
            <p:cNvPr name="TextBox 5" id="5"/>
            <p:cNvSpPr txBox="true"/>
            <p:nvPr/>
          </p:nvSpPr>
          <p:spPr>
            <a:xfrm>
              <a:off x="0" y="-47625"/>
              <a:ext cx="875936" cy="423456"/>
            </a:xfrm>
            <a:prstGeom prst="rect">
              <a:avLst/>
            </a:prstGeom>
          </p:spPr>
          <p:txBody>
            <a:bodyPr anchor="ctr" rtlCol="false" tIns="50800" lIns="50800" bIns="50800" rIns="50800"/>
            <a:lstStyle/>
            <a:p>
              <a:pPr algn="ctr">
                <a:lnSpc>
                  <a:spcPts val="3499"/>
                </a:lnSpc>
              </a:pPr>
              <a:r>
                <a:rPr lang="en-US" sz="2499">
                  <a:solidFill>
                    <a:srgbClr val="000000"/>
                  </a:solidFill>
                  <a:latin typeface="DM Sans Bold Italics"/>
                </a:rPr>
                <a:t>1 - 1 Toplantılar</a:t>
              </a:r>
            </a:p>
          </p:txBody>
        </p:sp>
      </p:grpSp>
      <p:grpSp>
        <p:nvGrpSpPr>
          <p:cNvPr name="Group 6" id="6"/>
          <p:cNvGrpSpPr/>
          <p:nvPr/>
        </p:nvGrpSpPr>
        <p:grpSpPr>
          <a:xfrm rot="0">
            <a:off x="10355362" y="1028700"/>
            <a:ext cx="3796910" cy="1629108"/>
            <a:chOff x="0" y="0"/>
            <a:chExt cx="875936" cy="375831"/>
          </a:xfrm>
        </p:grpSpPr>
        <p:sp>
          <p:nvSpPr>
            <p:cNvPr name="Freeform 7" id="7"/>
            <p:cNvSpPr/>
            <p:nvPr/>
          </p:nvSpPr>
          <p:spPr>
            <a:xfrm flipH="false" flipV="false" rot="0">
              <a:off x="0" y="0"/>
              <a:ext cx="875936" cy="375831"/>
            </a:xfrm>
            <a:custGeom>
              <a:avLst/>
              <a:gdLst/>
              <a:ahLst/>
              <a:cxnLst/>
              <a:rect r="r" b="b" t="t" l="l"/>
              <a:pathLst>
                <a:path h="375831" w="875936">
                  <a:moveTo>
                    <a:pt x="0" y="0"/>
                  </a:moveTo>
                  <a:lnTo>
                    <a:pt x="875936" y="0"/>
                  </a:lnTo>
                  <a:lnTo>
                    <a:pt x="875936" y="375831"/>
                  </a:lnTo>
                  <a:lnTo>
                    <a:pt x="0" y="375831"/>
                  </a:lnTo>
                  <a:close/>
                </a:path>
              </a:pathLst>
            </a:custGeom>
            <a:solidFill>
              <a:srgbClr val="D9D9D9"/>
            </a:solidFill>
          </p:spPr>
        </p:sp>
        <p:sp>
          <p:nvSpPr>
            <p:cNvPr name="TextBox 8" id="8"/>
            <p:cNvSpPr txBox="true"/>
            <p:nvPr/>
          </p:nvSpPr>
          <p:spPr>
            <a:xfrm>
              <a:off x="0" y="-47625"/>
              <a:ext cx="875936" cy="423456"/>
            </a:xfrm>
            <a:prstGeom prst="rect">
              <a:avLst/>
            </a:prstGeom>
          </p:spPr>
          <p:txBody>
            <a:bodyPr anchor="ctr" rtlCol="false" tIns="50800" lIns="50800" bIns="50800" rIns="50800"/>
            <a:lstStyle/>
            <a:p>
              <a:pPr algn="ctr">
                <a:lnSpc>
                  <a:spcPts val="3499"/>
                </a:lnSpc>
              </a:pPr>
              <a:r>
                <a:rPr lang="en-US" sz="2499">
                  <a:solidFill>
                    <a:srgbClr val="000000"/>
                  </a:solidFill>
                  <a:latin typeface="DM Sans Bold Italics"/>
                </a:rPr>
                <a:t>İnsan Kaynakları</a:t>
              </a:r>
            </a:p>
          </p:txBody>
        </p:sp>
      </p:grpSp>
      <p:grpSp>
        <p:nvGrpSpPr>
          <p:cNvPr name="Group 9" id="9"/>
          <p:cNvGrpSpPr/>
          <p:nvPr/>
        </p:nvGrpSpPr>
        <p:grpSpPr>
          <a:xfrm rot="0">
            <a:off x="4151827" y="7629192"/>
            <a:ext cx="3796910" cy="1629108"/>
            <a:chOff x="0" y="0"/>
            <a:chExt cx="875936" cy="375831"/>
          </a:xfrm>
        </p:grpSpPr>
        <p:sp>
          <p:nvSpPr>
            <p:cNvPr name="Freeform 10" id="10"/>
            <p:cNvSpPr/>
            <p:nvPr/>
          </p:nvSpPr>
          <p:spPr>
            <a:xfrm flipH="false" flipV="false" rot="0">
              <a:off x="0" y="0"/>
              <a:ext cx="875936" cy="375831"/>
            </a:xfrm>
            <a:custGeom>
              <a:avLst/>
              <a:gdLst/>
              <a:ahLst/>
              <a:cxnLst/>
              <a:rect r="r" b="b" t="t" l="l"/>
              <a:pathLst>
                <a:path h="375831" w="875936">
                  <a:moveTo>
                    <a:pt x="0" y="0"/>
                  </a:moveTo>
                  <a:lnTo>
                    <a:pt x="875936" y="0"/>
                  </a:lnTo>
                  <a:lnTo>
                    <a:pt x="875936" y="375831"/>
                  </a:lnTo>
                  <a:lnTo>
                    <a:pt x="0" y="375831"/>
                  </a:lnTo>
                  <a:close/>
                </a:path>
              </a:pathLst>
            </a:custGeom>
            <a:solidFill>
              <a:srgbClr val="D9D9D9"/>
            </a:solidFill>
          </p:spPr>
        </p:sp>
        <p:sp>
          <p:nvSpPr>
            <p:cNvPr name="TextBox 11" id="11"/>
            <p:cNvSpPr txBox="true"/>
            <p:nvPr/>
          </p:nvSpPr>
          <p:spPr>
            <a:xfrm>
              <a:off x="0" y="-47625"/>
              <a:ext cx="875936" cy="423456"/>
            </a:xfrm>
            <a:prstGeom prst="rect">
              <a:avLst/>
            </a:prstGeom>
          </p:spPr>
          <p:txBody>
            <a:bodyPr anchor="ctr" rtlCol="false" tIns="50800" lIns="50800" bIns="50800" rIns="50800"/>
            <a:lstStyle/>
            <a:p>
              <a:pPr algn="ctr">
                <a:lnSpc>
                  <a:spcPts val="3499"/>
                </a:lnSpc>
              </a:pPr>
              <a:r>
                <a:rPr lang="en-US" sz="2499">
                  <a:solidFill>
                    <a:srgbClr val="000000"/>
                  </a:solidFill>
                  <a:latin typeface="DM Sans Bold Italics"/>
                </a:rPr>
                <a:t>Mülakatlar</a:t>
              </a:r>
            </a:p>
          </p:txBody>
        </p:sp>
      </p:grpSp>
      <p:grpSp>
        <p:nvGrpSpPr>
          <p:cNvPr name="Group 12" id="12"/>
          <p:cNvGrpSpPr/>
          <p:nvPr/>
        </p:nvGrpSpPr>
        <p:grpSpPr>
          <a:xfrm rot="0">
            <a:off x="4151827" y="1026977"/>
            <a:ext cx="3796910" cy="1629108"/>
            <a:chOff x="0" y="0"/>
            <a:chExt cx="875936" cy="375831"/>
          </a:xfrm>
        </p:grpSpPr>
        <p:sp>
          <p:nvSpPr>
            <p:cNvPr name="Freeform 13" id="13"/>
            <p:cNvSpPr/>
            <p:nvPr/>
          </p:nvSpPr>
          <p:spPr>
            <a:xfrm flipH="false" flipV="false" rot="0">
              <a:off x="0" y="0"/>
              <a:ext cx="875936" cy="375831"/>
            </a:xfrm>
            <a:custGeom>
              <a:avLst/>
              <a:gdLst/>
              <a:ahLst/>
              <a:cxnLst/>
              <a:rect r="r" b="b" t="t" l="l"/>
              <a:pathLst>
                <a:path h="375831" w="875936">
                  <a:moveTo>
                    <a:pt x="0" y="0"/>
                  </a:moveTo>
                  <a:lnTo>
                    <a:pt x="875936" y="0"/>
                  </a:lnTo>
                  <a:lnTo>
                    <a:pt x="875936" y="375831"/>
                  </a:lnTo>
                  <a:lnTo>
                    <a:pt x="0" y="375831"/>
                  </a:lnTo>
                  <a:close/>
                </a:path>
              </a:pathLst>
            </a:custGeom>
            <a:solidFill>
              <a:srgbClr val="D9D9D9"/>
            </a:solidFill>
          </p:spPr>
        </p:sp>
        <p:sp>
          <p:nvSpPr>
            <p:cNvPr name="TextBox 14" id="14"/>
            <p:cNvSpPr txBox="true"/>
            <p:nvPr/>
          </p:nvSpPr>
          <p:spPr>
            <a:xfrm>
              <a:off x="0" y="-47625"/>
              <a:ext cx="875936" cy="423456"/>
            </a:xfrm>
            <a:prstGeom prst="rect">
              <a:avLst/>
            </a:prstGeom>
          </p:spPr>
          <p:txBody>
            <a:bodyPr anchor="ctr" rtlCol="false" tIns="50800" lIns="50800" bIns="50800" rIns="50800"/>
            <a:lstStyle/>
            <a:p>
              <a:pPr algn="ctr">
                <a:lnSpc>
                  <a:spcPts val="3499"/>
                </a:lnSpc>
              </a:pPr>
              <a:r>
                <a:rPr lang="en-US" sz="2499">
                  <a:solidFill>
                    <a:srgbClr val="000000"/>
                  </a:solidFill>
                  <a:latin typeface="DM Sans Bold Italics"/>
                </a:rPr>
                <a:t>Kurum Toplantıları</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11058959" y="5574540"/>
            <a:ext cx="8291788" cy="8229600"/>
          </a:xfrm>
          <a:custGeom>
            <a:avLst/>
            <a:gdLst/>
            <a:ahLst/>
            <a:cxnLst/>
            <a:rect r="r" b="b" t="t" l="l"/>
            <a:pathLst>
              <a:path h="8229600" w="8291788">
                <a:moveTo>
                  <a:pt x="0" y="0"/>
                </a:moveTo>
                <a:lnTo>
                  <a:pt x="8291788" y="0"/>
                </a:lnTo>
                <a:lnTo>
                  <a:pt x="8291788" y="8229600"/>
                </a:lnTo>
                <a:lnTo>
                  <a:pt x="0" y="8229600"/>
                </a:lnTo>
                <a:lnTo>
                  <a:pt x="0" y="0"/>
                </a:lnTo>
                <a:close/>
              </a:path>
            </a:pathLst>
          </a:custGeom>
          <a:blipFill>
            <a:blip r:embed="rId2"/>
            <a:stretch>
              <a:fillRect l="0" t="0" r="0" b="0"/>
            </a:stretch>
          </a:blipFill>
        </p:spPr>
      </p:sp>
      <p:sp>
        <p:nvSpPr>
          <p:cNvPr name="TextBox 3" id="3"/>
          <p:cNvSpPr txBox="true"/>
          <p:nvPr/>
        </p:nvSpPr>
        <p:spPr>
          <a:xfrm rot="0">
            <a:off x="1126901" y="4180085"/>
            <a:ext cx="16132399" cy="1850629"/>
          </a:xfrm>
          <a:prstGeom prst="rect">
            <a:avLst/>
          </a:prstGeom>
        </p:spPr>
        <p:txBody>
          <a:bodyPr anchor="t" rtlCol="false" tIns="0" lIns="0" bIns="0" rIns="0">
            <a:spAutoFit/>
          </a:bodyPr>
          <a:lstStyle/>
          <a:p>
            <a:pPr algn="ctr">
              <a:lnSpc>
                <a:spcPts val="5599"/>
              </a:lnSpc>
            </a:pPr>
            <a:r>
              <a:rPr lang="en-US" sz="3999">
                <a:solidFill>
                  <a:srgbClr val="000000"/>
                </a:solidFill>
                <a:latin typeface="DM Sans Bold"/>
              </a:rPr>
              <a:t>Ölçeklenebilirlik</a:t>
            </a:r>
          </a:p>
          <a:p>
            <a:pPr algn="ctr">
              <a:lnSpc>
                <a:spcPts val="4593"/>
              </a:lnSpc>
              <a:spcBef>
                <a:spcPct val="0"/>
              </a:spcBef>
            </a:pPr>
            <a:r>
              <a:rPr lang="en-US" sz="3281">
                <a:solidFill>
                  <a:srgbClr val="000000"/>
                </a:solidFill>
                <a:latin typeface="DM Sans"/>
              </a:rPr>
              <a:t>SummarEase, geniş bir kullanıcı kitlesine hizmet verebilir ve farklı sektörlerdeki çeşitli ihtiyaçlara cevap verebilir.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false" flipV="false" rot="0">
            <a:off x="11058959" y="5574540"/>
            <a:ext cx="8291788" cy="8229600"/>
          </a:xfrm>
          <a:custGeom>
            <a:avLst/>
            <a:gdLst/>
            <a:ahLst/>
            <a:cxnLst/>
            <a:rect r="r" b="b" t="t" l="l"/>
            <a:pathLst>
              <a:path h="8229600" w="8291788">
                <a:moveTo>
                  <a:pt x="0" y="0"/>
                </a:moveTo>
                <a:lnTo>
                  <a:pt x="8291788" y="0"/>
                </a:lnTo>
                <a:lnTo>
                  <a:pt x="8291788" y="8229600"/>
                </a:lnTo>
                <a:lnTo>
                  <a:pt x="0" y="8229600"/>
                </a:lnTo>
                <a:lnTo>
                  <a:pt x="0" y="0"/>
                </a:lnTo>
                <a:close/>
              </a:path>
            </a:pathLst>
          </a:custGeom>
          <a:blipFill>
            <a:blip r:embed="rId2"/>
            <a:stretch>
              <a:fillRect l="0" t="0" r="0" b="0"/>
            </a:stretch>
          </a:blipFill>
        </p:spPr>
      </p:sp>
      <p:sp>
        <p:nvSpPr>
          <p:cNvPr name="TextBox 3" id="3"/>
          <p:cNvSpPr txBox="true"/>
          <p:nvPr/>
        </p:nvSpPr>
        <p:spPr>
          <a:xfrm rot="0">
            <a:off x="1239592" y="4180085"/>
            <a:ext cx="16132399" cy="2431654"/>
          </a:xfrm>
          <a:prstGeom prst="rect">
            <a:avLst/>
          </a:prstGeom>
        </p:spPr>
        <p:txBody>
          <a:bodyPr anchor="t" rtlCol="false" tIns="0" lIns="0" bIns="0" rIns="0">
            <a:spAutoFit/>
          </a:bodyPr>
          <a:lstStyle/>
          <a:p>
            <a:pPr algn="ctr">
              <a:lnSpc>
                <a:spcPts val="5599"/>
              </a:lnSpc>
            </a:pPr>
            <a:r>
              <a:rPr lang="en-US" sz="3999">
                <a:solidFill>
                  <a:srgbClr val="000000"/>
                </a:solidFill>
                <a:latin typeface="DM Sans Bold"/>
              </a:rPr>
              <a:t>Entegrasyon</a:t>
            </a:r>
          </a:p>
          <a:p>
            <a:pPr algn="ctr">
              <a:lnSpc>
                <a:spcPts val="4593"/>
              </a:lnSpc>
              <a:spcBef>
                <a:spcPct val="0"/>
              </a:spcBef>
            </a:pPr>
            <a:r>
              <a:rPr lang="en-US" sz="3281">
                <a:solidFill>
                  <a:srgbClr val="000000"/>
                </a:solidFill>
                <a:latin typeface="DM Sans"/>
              </a:rPr>
              <a:t>SummarEase, MAIN Platformu ve mevcut altyapı ile entegre olabilir. MAIN Platformu ile uyumlu olarak tasarlanmış olan SummarEase, mevcut işlevleri geliştirirken aynı zamanda yeni yetenekler sunar.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EFBF5"/>
        </a:solidFill>
      </p:bgPr>
    </p:bg>
    <p:spTree>
      <p:nvGrpSpPr>
        <p:cNvPr id="1" name=""/>
        <p:cNvGrpSpPr/>
        <p:nvPr/>
      </p:nvGrpSpPr>
      <p:grpSpPr>
        <a:xfrm>
          <a:off x="0" y="0"/>
          <a:ext cx="0" cy="0"/>
          <a:chOff x="0" y="0"/>
          <a:chExt cx="0" cy="0"/>
        </a:xfrm>
      </p:grpSpPr>
      <p:sp>
        <p:nvSpPr>
          <p:cNvPr name="Freeform 2" id="2"/>
          <p:cNvSpPr/>
          <p:nvPr/>
        </p:nvSpPr>
        <p:spPr>
          <a:xfrm flipH="true" flipV="false" rot="-4319139">
            <a:off x="1264701" y="-2907808"/>
            <a:ext cx="14853376" cy="15352326"/>
          </a:xfrm>
          <a:custGeom>
            <a:avLst/>
            <a:gdLst/>
            <a:ahLst/>
            <a:cxnLst/>
            <a:rect r="r" b="b" t="t" l="l"/>
            <a:pathLst>
              <a:path h="15352326" w="14853376">
                <a:moveTo>
                  <a:pt x="14853376" y="0"/>
                </a:moveTo>
                <a:lnTo>
                  <a:pt x="0" y="0"/>
                </a:lnTo>
                <a:lnTo>
                  <a:pt x="0" y="15352327"/>
                </a:lnTo>
                <a:lnTo>
                  <a:pt x="14853376" y="15352327"/>
                </a:lnTo>
                <a:lnTo>
                  <a:pt x="14853376" y="0"/>
                </a:lnTo>
                <a:close/>
              </a:path>
            </a:pathLst>
          </a:custGeom>
          <a:blipFill>
            <a:blip r:embed="rId2"/>
            <a:stretch>
              <a:fillRect l="0" t="0" r="0" b="0"/>
            </a:stretch>
          </a:blipFill>
        </p:spPr>
      </p:sp>
      <p:sp>
        <p:nvSpPr>
          <p:cNvPr name="TextBox 3" id="3"/>
          <p:cNvSpPr txBox="true"/>
          <p:nvPr/>
        </p:nvSpPr>
        <p:spPr>
          <a:xfrm rot="0">
            <a:off x="906646" y="4357688"/>
            <a:ext cx="16474708" cy="1476375"/>
          </a:xfrm>
          <a:prstGeom prst="rect">
            <a:avLst/>
          </a:prstGeom>
        </p:spPr>
        <p:txBody>
          <a:bodyPr anchor="t" rtlCol="false" tIns="0" lIns="0" bIns="0" rIns="0">
            <a:spAutoFit/>
          </a:bodyPr>
          <a:lstStyle/>
          <a:p>
            <a:pPr algn="ctr">
              <a:lnSpc>
                <a:spcPts val="10914"/>
              </a:lnSpc>
            </a:pPr>
            <a:r>
              <a:rPr lang="en-US" sz="9095">
                <a:solidFill>
                  <a:srgbClr val="000000"/>
                </a:solidFill>
                <a:latin typeface="Poppins Bold"/>
              </a:rPr>
              <a:t>Demo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DAGDS09p1hQ</dc:identifier>
  <dcterms:modified xsi:type="dcterms:W3CDTF">2011-08-01T06:04:30Z</dcterms:modified>
  <cp:revision>1</cp:revision>
  <dc:title>havelsan-ekspres-sunum</dc:title>
</cp:coreProperties>
</file>

<file path=docProps/thumbnail.jpeg>
</file>